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59" r:id="rId5"/>
    <p:sldId id="263" r:id="rId6"/>
    <p:sldId id="258" r:id="rId7"/>
    <p:sldId id="271" r:id="rId8"/>
    <p:sldId id="260" r:id="rId9"/>
    <p:sldId id="265" r:id="rId10"/>
    <p:sldId id="261" r:id="rId11"/>
    <p:sldId id="270" r:id="rId12"/>
    <p:sldId id="264" r:id="rId13"/>
    <p:sldId id="266" r:id="rId14"/>
    <p:sldId id="268" r:id="rId15"/>
    <p:sldId id="269" r:id="rId16"/>
    <p:sldId id="262"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03" autoAdjust="0"/>
    <p:restoredTop sz="94660"/>
  </p:normalViewPr>
  <p:slideViewPr>
    <p:cSldViewPr snapToGrid="0">
      <p:cViewPr varScale="1">
        <p:scale>
          <a:sx n="73" d="100"/>
          <a:sy n="73" d="100"/>
        </p:scale>
        <p:origin x="5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2095798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A0E7AAD-2EF7-4954-8AAA-A96D1B1E5231}" type="datetimeFigureOut">
              <a:rPr lang="en-GB" smtClean="0"/>
              <a:t>23/02/2023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291030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2533382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54090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1687196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4137923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1900547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33123597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342481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3298410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287665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0E7AAD-2EF7-4954-8AAA-A96D1B1E5231}" type="datetimeFigureOut">
              <a:rPr lang="en-GB" smtClean="0"/>
              <a:t>23/02/2023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3080099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0E7AAD-2EF7-4954-8AAA-A96D1B1E5231}" type="datetimeFigureOut">
              <a:rPr lang="en-GB" smtClean="0"/>
              <a:t>23/02/2023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2128567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26826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298593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6A0E7AAD-2EF7-4954-8AAA-A96D1B1E5231}" type="datetimeFigureOut">
              <a:rPr lang="en-GB" smtClean="0"/>
              <a:t>23/02/2023</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114971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A0E7AAD-2EF7-4954-8AAA-A96D1B1E5231}" type="datetimeFigureOut">
              <a:rPr lang="en-GB" smtClean="0"/>
              <a:t>23/02/2023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706730-AE32-4F3C-974C-9827F4F729C9}" type="slidenum">
              <a:rPr lang="en-GB" smtClean="0"/>
              <a:t>‹#›</a:t>
            </a:fld>
            <a:endParaRPr lang="en-GB"/>
          </a:p>
        </p:txBody>
      </p:sp>
    </p:spTree>
    <p:extLst>
      <p:ext uri="{BB962C8B-B14F-4D97-AF65-F5344CB8AC3E}">
        <p14:creationId xmlns:p14="http://schemas.microsoft.com/office/powerpoint/2010/main" val="211931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A0E7AAD-2EF7-4954-8AAA-A96D1B1E5231}" type="datetimeFigureOut">
              <a:rPr lang="en-GB" smtClean="0"/>
              <a:t>23/02/2023</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7706730-AE32-4F3C-974C-9827F4F729C9}" type="slidenum">
              <a:rPr lang="en-GB" smtClean="0"/>
              <a:t>‹#›</a:t>
            </a:fld>
            <a:endParaRPr lang="en-GB"/>
          </a:p>
        </p:txBody>
      </p:sp>
    </p:spTree>
    <p:extLst>
      <p:ext uri="{BB962C8B-B14F-4D97-AF65-F5344CB8AC3E}">
        <p14:creationId xmlns:p14="http://schemas.microsoft.com/office/powerpoint/2010/main" val="375977324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shp.scot/early-leve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Our Curriculum </a:t>
            </a:r>
            <a:endParaRPr lang="en-GB" dirty="0"/>
          </a:p>
        </p:txBody>
      </p:sp>
      <p:sp>
        <p:nvSpPr>
          <p:cNvPr id="3" name="Subtitle 2"/>
          <p:cNvSpPr>
            <a:spLocks noGrp="1"/>
          </p:cNvSpPr>
          <p:nvPr>
            <p:ph type="subTitle" idx="1"/>
          </p:nvPr>
        </p:nvSpPr>
        <p:spPr/>
        <p:txBody>
          <a:bodyPr/>
          <a:lstStyle/>
          <a:p>
            <a:r>
              <a:rPr lang="en-GB" dirty="0" err="1" smtClean="0"/>
              <a:t>Meadowburn</a:t>
            </a:r>
            <a:r>
              <a:rPr lang="en-GB" dirty="0" smtClean="0"/>
              <a:t> Early years centre </a:t>
            </a:r>
            <a:endParaRPr lang="en-GB" dirty="0"/>
          </a:p>
        </p:txBody>
      </p:sp>
    </p:spTree>
    <p:extLst>
      <p:ext uri="{BB962C8B-B14F-4D97-AF65-F5344CB8AC3E}">
        <p14:creationId xmlns:p14="http://schemas.microsoft.com/office/powerpoint/2010/main" val="1414453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Word Aware</a:t>
            </a:r>
            <a:endParaRPr lang="en-GB" dirty="0"/>
          </a:p>
        </p:txBody>
      </p:sp>
      <p:sp>
        <p:nvSpPr>
          <p:cNvPr id="3" name="Content Placeholder 2"/>
          <p:cNvSpPr>
            <a:spLocks noGrp="1"/>
          </p:cNvSpPr>
          <p:nvPr>
            <p:ph idx="1"/>
          </p:nvPr>
        </p:nvSpPr>
        <p:spPr/>
        <p:txBody>
          <a:bodyPr>
            <a:normAutofit lnSpcReduction="10000"/>
          </a:bodyPr>
          <a:lstStyle/>
          <a:p>
            <a:r>
              <a:rPr lang="en-GB" dirty="0"/>
              <a:t>Word Aware is an approach to improve vocabulary.   The children learn particular words, through repetition, with the help of Concept Cat and a short story relating to the particular word.  The story is repeated twice a week, together with a nursery rhyme, and reinforced throughout the whole week by all the nursery staff.  To help develop your child’s understanding of the word, would you please talk over the word and have a go at the family task and clapping the syllables? </a:t>
            </a:r>
          </a:p>
          <a:p>
            <a:r>
              <a:rPr lang="en-GB" dirty="0"/>
              <a:t> All words will be put onto the learning journals. Word Aware for the new children has now started. </a:t>
            </a:r>
          </a:p>
          <a:p>
            <a:r>
              <a:rPr lang="en-GB" dirty="0"/>
              <a:t>There is a nursery rhyme for all children; please have a go at this with your child, as rhyme and clapping syllables are important in developing pre- reading skills.</a:t>
            </a:r>
          </a:p>
          <a:p>
            <a:endParaRPr lang="en-GB" dirty="0"/>
          </a:p>
        </p:txBody>
      </p:sp>
    </p:spTree>
    <p:extLst>
      <p:ext uri="{BB962C8B-B14F-4D97-AF65-F5344CB8AC3E}">
        <p14:creationId xmlns:p14="http://schemas.microsoft.com/office/powerpoint/2010/main" val="2184558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Talk for Writing </a:t>
            </a:r>
            <a:endParaRPr lang="en-GB" dirty="0"/>
          </a:p>
        </p:txBody>
      </p:sp>
      <p:sp>
        <p:nvSpPr>
          <p:cNvPr id="3" name="Content Placeholder 2"/>
          <p:cNvSpPr>
            <a:spLocks noGrp="1"/>
          </p:cNvSpPr>
          <p:nvPr>
            <p:ph idx="1"/>
          </p:nvPr>
        </p:nvSpPr>
        <p:spPr/>
        <p:txBody>
          <a:bodyPr/>
          <a:lstStyle/>
          <a:p>
            <a:endParaRPr lang="en-GB" dirty="0" smtClean="0"/>
          </a:p>
          <a:p>
            <a:r>
              <a:rPr lang="en-GB" dirty="0" smtClean="0"/>
              <a:t>Children </a:t>
            </a:r>
            <a:r>
              <a:rPr lang="en-GB" dirty="0"/>
              <a:t>learn language through memorable, meaningful repetition. </a:t>
            </a:r>
            <a:endParaRPr lang="en-GB" dirty="0" smtClean="0"/>
          </a:p>
          <a:p>
            <a:r>
              <a:rPr lang="en-GB" dirty="0" smtClean="0"/>
              <a:t>The</a:t>
            </a:r>
            <a:r>
              <a:rPr lang="en-GB" dirty="0"/>
              <a:t> </a:t>
            </a:r>
            <a:r>
              <a:rPr lang="en-GB" i="1" dirty="0"/>
              <a:t>Talk for Writing</a:t>
            </a:r>
            <a:r>
              <a:rPr lang="en-GB" dirty="0"/>
              <a:t> approach enables children to internalise the language of story so that they can imitate it, innovate on it and create their own effective stories independently. </a:t>
            </a:r>
            <a:endParaRPr lang="en-GB" dirty="0" smtClean="0"/>
          </a:p>
          <a:p>
            <a:r>
              <a:rPr lang="en-GB" i="1" dirty="0" smtClean="0"/>
              <a:t>Talk </a:t>
            </a:r>
            <a:r>
              <a:rPr lang="en-GB" i="1" dirty="0"/>
              <a:t>for Writing in the Early Years</a:t>
            </a:r>
            <a:r>
              <a:rPr lang="en-GB" dirty="0"/>
              <a:t> will show you how to put rhyme and story at the heart of your work with children and parents so that young learners language development and creativity flourishes.</a:t>
            </a:r>
            <a:endParaRPr lang="en-GB" dirty="0"/>
          </a:p>
        </p:txBody>
      </p:sp>
    </p:spTree>
    <p:extLst>
      <p:ext uri="{BB962C8B-B14F-4D97-AF65-F5344CB8AC3E}">
        <p14:creationId xmlns:p14="http://schemas.microsoft.com/office/powerpoint/2010/main" val="2070450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Makaton</a:t>
            </a:r>
            <a:endParaRPr lang="en-GB" dirty="0"/>
          </a:p>
        </p:txBody>
      </p:sp>
      <p:sp>
        <p:nvSpPr>
          <p:cNvPr id="3" name="Content Placeholder 2"/>
          <p:cNvSpPr>
            <a:spLocks noGrp="1"/>
          </p:cNvSpPr>
          <p:nvPr>
            <p:ph idx="1"/>
          </p:nvPr>
        </p:nvSpPr>
        <p:spPr/>
        <p:txBody>
          <a:bodyPr>
            <a:normAutofit fontScale="92500"/>
          </a:bodyPr>
          <a:lstStyle/>
          <a:p>
            <a:r>
              <a:rPr lang="en-GB" dirty="0"/>
              <a:t>Today over 100,000 children and adults use Makaton symbols and signs, either as their main method of communication or as a way to support speech.</a:t>
            </a:r>
          </a:p>
          <a:p>
            <a:r>
              <a:rPr lang="en-GB" dirty="0"/>
              <a:t>In addition to children and adults with communication and learning difficulties and the community around them – for example, teachers, health professionals, friends, public service bodies etc. Makaton is increasingly used by the general public to aid communication.</a:t>
            </a:r>
          </a:p>
          <a:p>
            <a:r>
              <a:rPr lang="en-GB" dirty="0"/>
              <a:t>Makaton has been shown to be useful for all sorts of people including those who struggle with understanding concepts, those who have poor literacy skills, including grammatical knowledge, and those with English as an Additional Language. By using Makaton, children and adults can take a more active part in life, because communication and language are the key to everything we do and learn.</a:t>
            </a:r>
          </a:p>
          <a:p>
            <a:endParaRPr lang="en-GB" dirty="0"/>
          </a:p>
        </p:txBody>
      </p:sp>
    </p:spTree>
    <p:extLst>
      <p:ext uri="{BB962C8B-B14F-4D97-AF65-F5344CB8AC3E}">
        <p14:creationId xmlns:p14="http://schemas.microsoft.com/office/powerpoint/2010/main" val="4274808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Makaton Works?</a:t>
            </a:r>
            <a:endParaRPr lang="en-GB" dirty="0"/>
          </a:p>
        </p:txBody>
      </p:sp>
      <p:sp>
        <p:nvSpPr>
          <p:cNvPr id="3" name="Content Placeholder 2"/>
          <p:cNvSpPr>
            <a:spLocks noGrp="1"/>
          </p:cNvSpPr>
          <p:nvPr>
            <p:ph idx="1"/>
          </p:nvPr>
        </p:nvSpPr>
        <p:spPr>
          <a:xfrm>
            <a:off x="974546" y="1279475"/>
            <a:ext cx="8946541" cy="4195481"/>
          </a:xfrm>
        </p:spPr>
        <p:txBody>
          <a:bodyPr/>
          <a:lstStyle/>
          <a:p>
            <a:r>
              <a:rPr lang="en-GB" dirty="0"/>
              <a:t>Talking does not just involve speaking. Watch someone talking, they will not just be saying words but they will also be using hand movements or gestures, facial expression, eye contact and body language (posture and movement). All this is communication.</a:t>
            </a:r>
          </a:p>
          <a:p>
            <a:r>
              <a:rPr lang="en-GB" dirty="0"/>
              <a:t>Makaton uses speech with signs (gestures) and symbols (pictures) to help people communicate.  We also use facial expression, eye contact and body language to give as much information as possible</a:t>
            </a:r>
            <a:r>
              <a:rPr lang="en-GB" dirty="0" smtClean="0"/>
              <a:t>.</a:t>
            </a:r>
          </a:p>
          <a:p>
            <a:pPr marL="0" indent="0">
              <a:buNone/>
            </a:pPr>
            <a:r>
              <a:rPr lang="en-GB" dirty="0" smtClean="0"/>
              <a:t>           To sleep </a:t>
            </a:r>
            <a:endParaRPr lang="en-GB" dirty="0"/>
          </a:p>
          <a:p>
            <a:endParaRPr lang="en-GB" dirty="0"/>
          </a:p>
        </p:txBody>
      </p:sp>
      <p:pic>
        <p:nvPicPr>
          <p:cNvPr id="3079" name="Picture 7" descr="Line drawing of the sign 'sle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5378" y="4243917"/>
            <a:ext cx="1140178" cy="1775928"/>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descr="Makaton symbol for 'sle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1715" y="4307087"/>
            <a:ext cx="1890476" cy="1602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096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LCFE Validated -</a:t>
            </a:r>
            <a:r>
              <a:rPr lang="en-GB" sz="3200" dirty="0" smtClean="0"/>
              <a:t>Language and Communication Friendly Establishment</a:t>
            </a:r>
            <a:endParaRPr lang="en-GB" sz="3200" dirty="0"/>
          </a:p>
        </p:txBody>
      </p:sp>
      <p:sp>
        <p:nvSpPr>
          <p:cNvPr id="3" name="Content Placeholder 2"/>
          <p:cNvSpPr>
            <a:spLocks noGrp="1"/>
          </p:cNvSpPr>
          <p:nvPr>
            <p:ph idx="1"/>
          </p:nvPr>
        </p:nvSpPr>
        <p:spPr/>
        <p:txBody>
          <a:bodyPr/>
          <a:lstStyle/>
          <a:p>
            <a:r>
              <a:rPr lang="en-GB" dirty="0"/>
              <a:t>The ability to communicate is an essential life skill for all children and young people in the twenty first century. </a:t>
            </a:r>
            <a:endParaRPr lang="en-GB" dirty="0" smtClean="0"/>
          </a:p>
          <a:p>
            <a:r>
              <a:rPr lang="en-GB" dirty="0" smtClean="0"/>
              <a:t>Communication </a:t>
            </a:r>
            <a:r>
              <a:rPr lang="en-GB" dirty="0"/>
              <a:t>is a fundamental skill as recognised by the formal, public and multi-lateral declaration by UNICEF, UNESCO and the World Health Organisation, which lists communication as one of its ten core skills. </a:t>
            </a:r>
            <a:endParaRPr lang="en-GB" dirty="0" smtClean="0"/>
          </a:p>
          <a:p>
            <a:r>
              <a:rPr lang="en-GB" dirty="0" smtClean="0"/>
              <a:t>The </a:t>
            </a:r>
            <a:r>
              <a:rPr lang="en-GB" dirty="0"/>
              <a:t>Curriculum for Excellence </a:t>
            </a:r>
            <a:r>
              <a:rPr lang="en-GB" dirty="0" smtClean="0"/>
              <a:t>emphasises the importance of language.</a:t>
            </a:r>
          </a:p>
          <a:p>
            <a:r>
              <a:rPr lang="en-GB" dirty="0"/>
              <a:t>Literacy underpins all areas of learning, as it unlocks access to the wider curriculum.</a:t>
            </a:r>
          </a:p>
        </p:txBody>
      </p:sp>
    </p:spTree>
    <p:extLst>
      <p:ext uri="{BB962C8B-B14F-4D97-AF65-F5344CB8AC3E}">
        <p14:creationId xmlns:p14="http://schemas.microsoft.com/office/powerpoint/2010/main" val="3868664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LCFE</a:t>
            </a:r>
            <a:endParaRPr lang="en-GB" dirty="0"/>
          </a:p>
        </p:txBody>
      </p:sp>
      <p:sp>
        <p:nvSpPr>
          <p:cNvPr id="3" name="Content Placeholder 2"/>
          <p:cNvSpPr>
            <a:spLocks noGrp="1"/>
          </p:cNvSpPr>
          <p:nvPr>
            <p:ph idx="1"/>
          </p:nvPr>
        </p:nvSpPr>
        <p:spPr/>
        <p:txBody>
          <a:bodyPr>
            <a:normAutofit fontScale="92500" lnSpcReduction="10000"/>
          </a:bodyPr>
          <a:lstStyle/>
          <a:p>
            <a:r>
              <a:rPr lang="en-GB" dirty="0"/>
              <a:t>There are five key </a:t>
            </a:r>
            <a:r>
              <a:rPr lang="en-GB" dirty="0" smtClean="0"/>
              <a:t>indicators: </a:t>
            </a:r>
          </a:p>
          <a:p>
            <a:r>
              <a:rPr lang="en-GB" dirty="0" smtClean="0"/>
              <a:t>Indicator </a:t>
            </a:r>
            <a:r>
              <a:rPr lang="en-GB" dirty="0"/>
              <a:t>One: A physical environment that enhances and promotes opportunities for speech, language and communication for all children. </a:t>
            </a:r>
            <a:endParaRPr lang="en-GB" dirty="0" smtClean="0"/>
          </a:p>
          <a:p>
            <a:r>
              <a:rPr lang="en-GB" b="1" dirty="0" smtClean="0"/>
              <a:t>Indicator </a:t>
            </a:r>
            <a:r>
              <a:rPr lang="en-GB" b="1" dirty="0"/>
              <a:t>Two</a:t>
            </a:r>
            <a:r>
              <a:rPr lang="en-GB" dirty="0"/>
              <a:t>: Adult talk that encourages and promotes participation from all learners. </a:t>
            </a:r>
            <a:endParaRPr lang="en-GB" dirty="0" smtClean="0"/>
          </a:p>
          <a:p>
            <a:r>
              <a:rPr lang="en-GB" dirty="0" smtClean="0"/>
              <a:t>Indicator </a:t>
            </a:r>
            <a:r>
              <a:rPr lang="en-GB" dirty="0"/>
              <a:t>Three: Adult interaction styles that are responsive to individual children’s needs. </a:t>
            </a:r>
            <a:r>
              <a:rPr lang="en-GB" dirty="0" smtClean="0"/>
              <a:t>(Being sensitive towards quiet children, praise, facilitating turn-taking.)</a:t>
            </a:r>
          </a:p>
          <a:p>
            <a:r>
              <a:rPr lang="en-GB" dirty="0" smtClean="0"/>
              <a:t>Indicator </a:t>
            </a:r>
            <a:r>
              <a:rPr lang="en-GB" dirty="0"/>
              <a:t>Four: The use of supportive learning strategies to develop language and communication skills. </a:t>
            </a:r>
            <a:r>
              <a:rPr lang="en-GB" dirty="0" smtClean="0"/>
              <a:t>(Using actions, puppets, re-reading stories, nursery rhymes.) </a:t>
            </a:r>
          </a:p>
          <a:p>
            <a:r>
              <a:rPr lang="en-GB" dirty="0" smtClean="0"/>
              <a:t>Indicator </a:t>
            </a:r>
            <a:r>
              <a:rPr lang="en-GB" dirty="0"/>
              <a:t>Five: S</a:t>
            </a:r>
            <a:r>
              <a:rPr lang="en-GB" dirty="0" smtClean="0"/>
              <a:t>taff </a:t>
            </a:r>
            <a:r>
              <a:rPr lang="en-GB" dirty="0"/>
              <a:t>training and development to meet the speech, language and communication needs of all children. </a:t>
            </a:r>
          </a:p>
        </p:txBody>
      </p:sp>
    </p:spTree>
    <p:extLst>
      <p:ext uri="{BB962C8B-B14F-4D97-AF65-F5344CB8AC3E}">
        <p14:creationId xmlns:p14="http://schemas.microsoft.com/office/powerpoint/2010/main" val="633324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RSHP (Relationships, Sexual Health, and Parenthood)</a:t>
            </a:r>
            <a:endParaRPr lang="en-GB" dirty="0"/>
          </a:p>
        </p:txBody>
      </p:sp>
      <p:sp>
        <p:nvSpPr>
          <p:cNvPr id="3" name="Content Placeholder 2"/>
          <p:cNvSpPr>
            <a:spLocks noGrp="1"/>
          </p:cNvSpPr>
          <p:nvPr>
            <p:ph idx="1"/>
          </p:nvPr>
        </p:nvSpPr>
        <p:spPr/>
        <p:txBody>
          <a:bodyPr>
            <a:normAutofit/>
          </a:bodyPr>
          <a:lstStyle/>
          <a:p>
            <a:r>
              <a:rPr lang="en-GB" dirty="0" smtClean="0">
                <a:hlinkClick r:id="rId2"/>
              </a:rPr>
              <a:t>https://rshp.scot/early-level/</a:t>
            </a:r>
            <a:endParaRPr lang="en-GB" cap="all" dirty="0" smtClean="0"/>
          </a:p>
          <a:p>
            <a:r>
              <a:rPr lang="en-GB" dirty="0" smtClean="0"/>
              <a:t>My Body</a:t>
            </a:r>
          </a:p>
          <a:p>
            <a:r>
              <a:rPr lang="en-GB" dirty="0" smtClean="0"/>
              <a:t>My Body Belongs to Me</a:t>
            </a:r>
          </a:p>
          <a:p>
            <a:r>
              <a:rPr lang="en-GB" dirty="0" smtClean="0"/>
              <a:t>Our Families</a:t>
            </a:r>
          </a:p>
          <a:p>
            <a:r>
              <a:rPr lang="en-GB" dirty="0" smtClean="0"/>
              <a:t>Asking Questions/Making Choices/ Saying Yes</a:t>
            </a:r>
          </a:p>
          <a:p>
            <a:r>
              <a:rPr lang="en-GB" dirty="0" smtClean="0"/>
              <a:t>Friends and Friendship: </a:t>
            </a:r>
            <a:r>
              <a:rPr lang="en-GB" smtClean="0"/>
              <a:t>Helping Others</a:t>
            </a:r>
          </a:p>
          <a:p>
            <a:r>
              <a:rPr lang="en-GB" smtClean="0"/>
              <a:t>Looking </a:t>
            </a:r>
            <a:r>
              <a:rPr lang="en-GB" dirty="0" smtClean="0"/>
              <a:t>After Plants and Animals</a:t>
            </a:r>
          </a:p>
          <a:p>
            <a:r>
              <a:rPr lang="en-GB" dirty="0" smtClean="0"/>
              <a:t>Pregnancy and Looking After a Baby</a:t>
            </a:r>
          </a:p>
          <a:p>
            <a:endParaRPr lang="en-GB" dirty="0" smtClean="0"/>
          </a:p>
          <a:p>
            <a:endParaRPr lang="en-GB" dirty="0" smtClean="0"/>
          </a:p>
          <a:p>
            <a:pPr marL="0" indent="0">
              <a:buNone/>
            </a:pPr>
            <a:endParaRPr lang="en-GB" cap="all" dirty="0"/>
          </a:p>
        </p:txBody>
      </p:sp>
    </p:spTree>
    <p:extLst>
      <p:ext uri="{BB962C8B-B14F-4D97-AF65-F5344CB8AC3E}">
        <p14:creationId xmlns:p14="http://schemas.microsoft.com/office/powerpoint/2010/main" val="75816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PAThS</a:t>
            </a:r>
            <a:r>
              <a:rPr lang="en-GB" dirty="0" smtClean="0"/>
              <a:t>: </a:t>
            </a:r>
            <a:r>
              <a:rPr lang="en-GB" sz="4000" dirty="0" smtClean="0"/>
              <a:t>Promoting Alternative Thinking Strategies</a:t>
            </a:r>
            <a:endParaRPr lang="en-GB" sz="4000" dirty="0"/>
          </a:p>
        </p:txBody>
      </p:sp>
      <p:sp>
        <p:nvSpPr>
          <p:cNvPr id="3" name="Content Placeholder 2"/>
          <p:cNvSpPr>
            <a:spLocks noGrp="1"/>
          </p:cNvSpPr>
          <p:nvPr>
            <p:ph idx="1"/>
          </p:nvPr>
        </p:nvSpPr>
        <p:spPr/>
        <p:txBody>
          <a:bodyPr>
            <a:normAutofit/>
          </a:bodyPr>
          <a:lstStyle/>
          <a:p>
            <a:pPr marL="0" indent="0">
              <a:buNone/>
            </a:pPr>
            <a:r>
              <a:rPr lang="en-GB" dirty="0" smtClean="0"/>
              <a:t>Children </a:t>
            </a:r>
            <a:r>
              <a:rPr lang="en-GB" dirty="0"/>
              <a:t>are encouraged </a:t>
            </a:r>
            <a:r>
              <a:rPr lang="en-GB" dirty="0" smtClean="0"/>
              <a:t>to: </a:t>
            </a:r>
            <a:endParaRPr lang="en-GB" dirty="0"/>
          </a:p>
          <a:p>
            <a:r>
              <a:rPr lang="en-GB" dirty="0"/>
              <a:t>discuss feelings, experiences, opinions and needs that are meaningful to them. </a:t>
            </a:r>
          </a:p>
          <a:p>
            <a:r>
              <a:rPr lang="en-GB" dirty="0"/>
              <a:t>Children feel listened </a:t>
            </a:r>
            <a:r>
              <a:rPr lang="en-GB" dirty="0" smtClean="0"/>
              <a:t>to</a:t>
            </a:r>
            <a:r>
              <a:rPr lang="en-GB" dirty="0"/>
              <a:t>.</a:t>
            </a:r>
          </a:p>
          <a:p>
            <a:r>
              <a:rPr lang="en-GB" dirty="0"/>
              <a:t>S</a:t>
            </a:r>
            <a:r>
              <a:rPr lang="en-GB" dirty="0" smtClean="0"/>
              <a:t>upported </a:t>
            </a:r>
            <a:r>
              <a:rPr lang="en-GB" dirty="0"/>
              <a:t>and respected by </a:t>
            </a:r>
            <a:r>
              <a:rPr lang="en-GB" dirty="0" smtClean="0"/>
              <a:t>teachers</a:t>
            </a:r>
            <a:r>
              <a:rPr lang="en-GB" dirty="0"/>
              <a:t>, family and other </a:t>
            </a:r>
            <a:r>
              <a:rPr lang="en-GB" dirty="0" smtClean="0"/>
              <a:t>children</a:t>
            </a:r>
            <a:r>
              <a:rPr lang="en-GB" dirty="0"/>
              <a:t>. </a:t>
            </a:r>
            <a:endParaRPr lang="en-GB" dirty="0" smtClean="0"/>
          </a:p>
          <a:p>
            <a:endParaRPr lang="en-GB" dirty="0"/>
          </a:p>
          <a:p>
            <a:r>
              <a:rPr lang="en-GB" dirty="0"/>
              <a:t> </a:t>
            </a:r>
            <a:r>
              <a:rPr lang="en-GB" b="1" dirty="0" smtClean="0"/>
              <a:t>Useful </a:t>
            </a:r>
            <a:r>
              <a:rPr lang="en-GB" b="1" dirty="0"/>
              <a:t>websites: </a:t>
            </a:r>
            <a:endParaRPr lang="en-GB" dirty="0"/>
          </a:p>
          <a:p>
            <a:r>
              <a:rPr lang="en-GB" dirty="0"/>
              <a:t>http://www.pathseducation.co.uk/ </a:t>
            </a:r>
          </a:p>
          <a:p>
            <a:r>
              <a:rPr lang="en-GB" dirty="0"/>
              <a:t>https://www.youtube.com/watch?v= pWZeR1bB038&amp;feature=youtu.be </a:t>
            </a:r>
          </a:p>
        </p:txBody>
      </p:sp>
      <p:pic>
        <p:nvPicPr>
          <p:cNvPr id="3076" name="Picture 4" descr="https://encrypted-tbn0.gstatic.com/images?q=tbn:ANd9GcQFmFHOsg9dIL2hhty8fOsmx-NtHORbQ1U9MC2cm_xFtwvTYRSBlNjqmlbk:https://blogs.glowscotland.org.uk/ea/public/mauchlineecc/uploads/sites/16726/2021/05/06150809/Twiggle-212x300.jpg&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7530" y="4297997"/>
            <a:ext cx="942975"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499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Nurture Approach </a:t>
            </a:r>
            <a:endParaRPr lang="en-GB" dirty="0"/>
          </a:p>
        </p:txBody>
      </p:sp>
      <p:sp>
        <p:nvSpPr>
          <p:cNvPr id="5" name="Content Placeholder 4"/>
          <p:cNvSpPr>
            <a:spLocks noGrp="1"/>
          </p:cNvSpPr>
          <p:nvPr>
            <p:ph idx="1"/>
          </p:nvPr>
        </p:nvSpPr>
        <p:spPr>
          <a:xfrm>
            <a:off x="384855" y="1386713"/>
            <a:ext cx="7779431" cy="3093848"/>
          </a:xfrm>
        </p:spPr>
        <p:txBody>
          <a:bodyPr>
            <a:normAutofit lnSpcReduction="10000"/>
          </a:bodyPr>
          <a:lstStyle/>
          <a:p>
            <a:pPr marL="0" indent="0">
              <a:buNone/>
            </a:pPr>
            <a:r>
              <a:rPr lang="en-GB" b="1" dirty="0" smtClean="0"/>
              <a:t>The </a:t>
            </a:r>
            <a:r>
              <a:rPr lang="en-GB" b="1" dirty="0"/>
              <a:t>Six Principles Of Nurture</a:t>
            </a:r>
          </a:p>
          <a:p>
            <a:r>
              <a:rPr lang="en-GB" dirty="0"/>
              <a:t>1.       Children's learning is understood developmentally</a:t>
            </a:r>
          </a:p>
          <a:p>
            <a:r>
              <a:rPr lang="en-GB" dirty="0"/>
              <a:t>2.       The </a:t>
            </a:r>
            <a:r>
              <a:rPr lang="en-GB" dirty="0" smtClean="0"/>
              <a:t>environment </a:t>
            </a:r>
            <a:r>
              <a:rPr lang="en-GB" dirty="0"/>
              <a:t>offers a safe base</a:t>
            </a:r>
          </a:p>
          <a:p>
            <a:r>
              <a:rPr lang="en-GB" dirty="0"/>
              <a:t>3.       The importance of nurture for the development of wellbeing</a:t>
            </a:r>
          </a:p>
          <a:p>
            <a:r>
              <a:rPr lang="en-GB" dirty="0"/>
              <a:t>4.       Language is a vital means of communication</a:t>
            </a:r>
          </a:p>
          <a:p>
            <a:r>
              <a:rPr lang="en-GB" dirty="0"/>
              <a:t>5.       All behaviour is communication</a:t>
            </a:r>
          </a:p>
          <a:p>
            <a:r>
              <a:rPr lang="en-GB" dirty="0"/>
              <a:t>6.       The importance of transition in children's lives</a:t>
            </a:r>
          </a:p>
          <a:p>
            <a:endParaRPr lang="en-GB" dirty="0"/>
          </a:p>
        </p:txBody>
      </p:sp>
      <p:pic>
        <p:nvPicPr>
          <p:cNvPr id="2054" name="Picture 6" descr="https://encrypted-tbn0.gstatic.com/images?q=tbn:ANd9GcS3iJEHkeIaVfL9t7ZAa96a-_zEjzc9bZyLPNVtaV--dyoZmE9X40L7tI7paQ:https://www.sherburnprimaryschool.co.uk/web/ckeditor/kcfinder/upload/images/Wellbeing-wheel.jpg&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3609" y="3229273"/>
            <a:ext cx="2936939" cy="2936941"/>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084217" y="4898571"/>
            <a:ext cx="6361612" cy="155448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b="1" dirty="0" smtClean="0"/>
              <a:t>We put HEALTH &amp; WELL BEING at the heart of everything we do! </a:t>
            </a:r>
            <a:r>
              <a:rPr lang="en-GB" dirty="0" smtClean="0"/>
              <a:t>thriving towards all children being confident individuals, effective contributors, responsible citizens and successful learners</a:t>
            </a:r>
            <a:endParaRPr lang="en-GB" dirty="0"/>
          </a:p>
        </p:txBody>
      </p:sp>
    </p:spTree>
    <p:extLst>
      <p:ext uri="{BB962C8B-B14F-4D97-AF65-F5344CB8AC3E}">
        <p14:creationId xmlns:p14="http://schemas.microsoft.com/office/powerpoint/2010/main" val="633202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Realising the Ambition</a:t>
            </a:r>
            <a:endParaRPr lang="en-GB" dirty="0"/>
          </a:p>
        </p:txBody>
      </p:sp>
      <p:sp>
        <p:nvSpPr>
          <p:cNvPr id="5" name="Content Placeholder 4"/>
          <p:cNvSpPr>
            <a:spLocks noGrp="1"/>
          </p:cNvSpPr>
          <p:nvPr>
            <p:ph idx="1"/>
          </p:nvPr>
        </p:nvSpPr>
        <p:spPr/>
        <p:txBody>
          <a:bodyPr>
            <a:normAutofit/>
          </a:bodyPr>
          <a:lstStyle/>
          <a:p>
            <a:pPr marL="0" indent="0">
              <a:buNone/>
            </a:pPr>
            <a:r>
              <a:rPr lang="en-GB" sz="2400" dirty="0" smtClean="0"/>
              <a:t>The European Commission working group on Early Childhood Education and Care (ECEC) describes the image of each child as: a unique and a competent and active learner whose potential needs to be encouraged and supported. Each child is a curious, capable and intelligent individual. The child is a co-creator of knowledge who needs and wants interaction with other children and adults. As citizens children have their own rights which includes early education and care. (European Commission, 2014)</a:t>
            </a:r>
            <a:endParaRPr lang="en-GB" sz="2400" dirty="0"/>
          </a:p>
        </p:txBody>
      </p:sp>
      <p:pic>
        <p:nvPicPr>
          <p:cNvPr id="1026" name="Picture 2" descr="https://encrypted-tbn0.gstatic.com/images?q=tbn:ANd9GcRGAMfpDfBOVDQ29-Fvw8laBQH83Gop4H8_MsnPtoe-NVkq8Gm_dfl_GmzcZHw:https://www.childminding.org/Media/Images/Realising%2520the%2520Ambition%2520FC_4b522a.JPG&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4706" y="1533805"/>
            <a:ext cx="1543050" cy="1038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714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ur contex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3239" y="610730"/>
            <a:ext cx="8522498" cy="5600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374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Curriculum for Excellence</a:t>
            </a:r>
            <a:endParaRPr lang="en-GB" dirty="0"/>
          </a:p>
        </p:txBody>
      </p:sp>
      <p:sp>
        <p:nvSpPr>
          <p:cNvPr id="4" name="Content Placeholder 3"/>
          <p:cNvSpPr>
            <a:spLocks noGrp="1"/>
          </p:cNvSpPr>
          <p:nvPr>
            <p:ph sz="half" idx="2"/>
          </p:nvPr>
        </p:nvSpPr>
        <p:spPr>
          <a:xfrm>
            <a:off x="1103312" y="2533014"/>
            <a:ext cx="4213755" cy="3258186"/>
          </a:xfrm>
        </p:spPr>
        <p:txBody>
          <a:bodyPr>
            <a:normAutofit/>
          </a:bodyPr>
          <a:lstStyle/>
          <a:p>
            <a:pPr fontAlgn="base"/>
            <a:r>
              <a:rPr lang="en-GB" dirty="0"/>
              <a:t>There are five curriculum levels – Early, First, Second, Third and Fourth</a:t>
            </a:r>
            <a:r>
              <a:rPr lang="en-GB" dirty="0" smtClean="0"/>
              <a:t>.</a:t>
            </a:r>
          </a:p>
          <a:p>
            <a:pPr fontAlgn="base"/>
            <a:r>
              <a:rPr lang="en-GB" dirty="0" smtClean="0"/>
              <a:t>During nursery and P1 -progression through Early Level.</a:t>
            </a:r>
          </a:p>
          <a:p>
            <a:pPr fontAlgn="base"/>
            <a:r>
              <a:rPr lang="en-GB" dirty="0"/>
              <a:t>This is a general guide. Learners will progress at their own pace through the curriculum levels – the framework is designed to be flexible </a:t>
            </a:r>
          </a:p>
          <a:p>
            <a:endParaRPr lang="en-GB" dirty="0"/>
          </a:p>
        </p:txBody>
      </p:sp>
      <p:sp>
        <p:nvSpPr>
          <p:cNvPr id="5" name="Text Placeholder 4"/>
          <p:cNvSpPr>
            <a:spLocks noGrp="1"/>
          </p:cNvSpPr>
          <p:nvPr>
            <p:ph type="body" sz="quarter" idx="3"/>
          </p:nvPr>
        </p:nvSpPr>
        <p:spPr/>
        <p:txBody>
          <a:bodyPr/>
          <a:lstStyle/>
          <a:p>
            <a:endParaRPr lang="en-GB" dirty="0"/>
          </a:p>
        </p:txBody>
      </p:sp>
      <p:pic>
        <p:nvPicPr>
          <p:cNvPr id="2050" name="Picture 2" descr="https://blogs.glowscotland.org.uk/an/public/southmuirprimary/uploads/sites/944/2016/06/Screen-Shot-2017-03-27-at-20.51.27-300x145.png"/>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348472" y="1377244"/>
            <a:ext cx="6711460" cy="5068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781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Curriculum</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There </a:t>
            </a:r>
            <a:r>
              <a:rPr lang="en-GB" dirty="0"/>
              <a:t>are eight curriculum </a:t>
            </a:r>
            <a:r>
              <a:rPr lang="en-GB" dirty="0" smtClean="0"/>
              <a:t>areas:</a:t>
            </a:r>
            <a:endParaRPr lang="en-GB" dirty="0"/>
          </a:p>
          <a:p>
            <a:r>
              <a:rPr lang="en-GB" dirty="0"/>
              <a:t>Expressive arts</a:t>
            </a:r>
          </a:p>
          <a:p>
            <a:r>
              <a:rPr lang="en-GB" dirty="0"/>
              <a:t>Health and </a:t>
            </a:r>
            <a:r>
              <a:rPr lang="en-GB" dirty="0" smtClean="0"/>
              <a:t>Wellbeing:  RSHP, PATHs, Nurture </a:t>
            </a:r>
            <a:endParaRPr lang="en-GB" dirty="0"/>
          </a:p>
          <a:p>
            <a:r>
              <a:rPr lang="en-GB" dirty="0" smtClean="0"/>
              <a:t>Language: Word Aware, Nursery Rhymes, Talk for Writing </a:t>
            </a:r>
            <a:endParaRPr lang="en-GB" dirty="0"/>
          </a:p>
          <a:p>
            <a:r>
              <a:rPr lang="en-GB" dirty="0" smtClean="0"/>
              <a:t>Mathematics: </a:t>
            </a:r>
            <a:r>
              <a:rPr lang="en-GB" dirty="0" err="1" smtClean="0"/>
              <a:t>Sumdog</a:t>
            </a:r>
            <a:endParaRPr lang="en-GB" dirty="0"/>
          </a:p>
          <a:p>
            <a:r>
              <a:rPr lang="en-GB" dirty="0"/>
              <a:t>Religious and </a:t>
            </a:r>
            <a:r>
              <a:rPr lang="en-GB" dirty="0" smtClean="0"/>
              <a:t>Moral Education: Celebrations </a:t>
            </a:r>
            <a:endParaRPr lang="en-GB" dirty="0"/>
          </a:p>
          <a:p>
            <a:r>
              <a:rPr lang="en-GB" dirty="0" smtClean="0"/>
              <a:t>Sciences: STEM </a:t>
            </a:r>
            <a:endParaRPr lang="en-GB" dirty="0"/>
          </a:p>
          <a:p>
            <a:r>
              <a:rPr lang="en-GB" dirty="0"/>
              <a:t>Social studies</a:t>
            </a:r>
          </a:p>
          <a:p>
            <a:r>
              <a:rPr lang="en-GB" dirty="0" smtClean="0"/>
              <a:t>Technologies</a:t>
            </a:r>
            <a:endParaRPr lang="en-GB" dirty="0"/>
          </a:p>
          <a:p>
            <a:r>
              <a:rPr lang="en-GB" dirty="0"/>
              <a:t>Literacy, </a:t>
            </a:r>
            <a:r>
              <a:rPr lang="en-GB" dirty="0" smtClean="0"/>
              <a:t>numeracy, </a:t>
            </a:r>
            <a:r>
              <a:rPr lang="en-GB" dirty="0"/>
              <a:t>and health and wellbeing are recognised as being particularly important – these areas are seen as being the ‘responsibility of all’ </a:t>
            </a:r>
            <a:r>
              <a:rPr lang="en-GB" dirty="0" smtClean="0"/>
              <a:t>staff.</a:t>
            </a:r>
            <a:endParaRPr lang="en-GB" dirty="0"/>
          </a:p>
          <a:p>
            <a:pPr marL="0" indent="0">
              <a:buNone/>
            </a:pPr>
            <a:endParaRPr lang="en-GB" dirty="0" smtClean="0"/>
          </a:p>
          <a:p>
            <a:endParaRPr lang="en-GB" dirty="0"/>
          </a:p>
        </p:txBody>
      </p:sp>
    </p:spTree>
    <p:extLst>
      <p:ext uri="{BB962C8B-B14F-4D97-AF65-F5344CB8AC3E}">
        <p14:creationId xmlns:p14="http://schemas.microsoft.com/office/powerpoint/2010/main" val="715870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Responsive Planning </a:t>
            </a:r>
            <a:endParaRPr lang="en-GB" dirty="0"/>
          </a:p>
        </p:txBody>
      </p:sp>
      <p:sp>
        <p:nvSpPr>
          <p:cNvPr id="3" name="Content Placeholder 2"/>
          <p:cNvSpPr>
            <a:spLocks noGrp="1"/>
          </p:cNvSpPr>
          <p:nvPr>
            <p:ph idx="1"/>
          </p:nvPr>
        </p:nvSpPr>
        <p:spPr>
          <a:xfrm>
            <a:off x="1103312" y="1410790"/>
            <a:ext cx="8946541" cy="4837610"/>
          </a:xfrm>
        </p:spPr>
        <p:txBody>
          <a:bodyPr/>
          <a:lstStyle/>
          <a:p>
            <a:r>
              <a:rPr lang="en-GB" dirty="0" smtClean="0"/>
              <a:t>Starts from the child – we listen and observe </a:t>
            </a:r>
          </a:p>
          <a:p>
            <a:r>
              <a:rPr lang="en-GB" dirty="0"/>
              <a:t>R</a:t>
            </a:r>
            <a:r>
              <a:rPr lang="en-GB" dirty="0" smtClean="0"/>
              <a:t>ecording conversations and interests </a:t>
            </a:r>
          </a:p>
          <a:p>
            <a:r>
              <a:rPr lang="en-GB" dirty="0" smtClean="0"/>
              <a:t>Taking interests forward through interactions, provocations and invitations </a:t>
            </a:r>
          </a:p>
          <a:p>
            <a:r>
              <a:rPr lang="en-GB" dirty="0" smtClean="0"/>
              <a:t>Planning activities/experiences that spark interest and challenge learning </a:t>
            </a:r>
          </a:p>
          <a:p>
            <a:r>
              <a:rPr lang="en-GB" dirty="0" smtClean="0"/>
              <a:t>Recording children’s voice throughout and allowing them to go on their own learning journey </a:t>
            </a:r>
          </a:p>
          <a:p>
            <a:r>
              <a:rPr lang="en-GB" dirty="0" smtClean="0"/>
              <a:t>Taking learning forward by introducing next steps and new concepts </a:t>
            </a:r>
          </a:p>
          <a:p>
            <a:r>
              <a:rPr lang="en-GB" dirty="0" smtClean="0"/>
              <a:t>Continuing for as long as children are interested </a:t>
            </a:r>
          </a:p>
          <a:p>
            <a:r>
              <a:rPr lang="en-GB" b="1" dirty="0" smtClean="0">
                <a:solidFill>
                  <a:schemeClr val="accent3">
                    <a:lumMod val="75000"/>
                  </a:schemeClr>
                </a:solidFill>
              </a:rPr>
              <a:t>Remember that children all learn at different paces in different ways!</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3866748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Sumdog</a:t>
            </a:r>
            <a:r>
              <a:rPr lang="en-GB" dirty="0" smtClean="0"/>
              <a:t>  </a:t>
            </a:r>
            <a:endParaRPr lang="en-GB" dirty="0"/>
          </a:p>
        </p:txBody>
      </p:sp>
      <p:sp>
        <p:nvSpPr>
          <p:cNvPr id="3" name="Content Placeholder 2"/>
          <p:cNvSpPr>
            <a:spLocks noGrp="1"/>
          </p:cNvSpPr>
          <p:nvPr>
            <p:ph idx="1"/>
          </p:nvPr>
        </p:nvSpPr>
        <p:spPr/>
        <p:txBody>
          <a:bodyPr/>
          <a:lstStyle/>
          <a:p>
            <a:r>
              <a:rPr lang="en-GB" dirty="0"/>
              <a:t>The nursery has a subscription for </a:t>
            </a:r>
            <a:r>
              <a:rPr lang="en-GB" dirty="0" err="1"/>
              <a:t>Sumdog</a:t>
            </a:r>
            <a:r>
              <a:rPr lang="en-GB" dirty="0"/>
              <a:t>, which is a learning platform for personalised maths practice, which many children love. </a:t>
            </a:r>
          </a:p>
          <a:p>
            <a:r>
              <a:rPr lang="en-GB" dirty="0"/>
              <a:t>Your child has a </a:t>
            </a:r>
            <a:r>
              <a:rPr lang="en-GB" dirty="0" err="1"/>
              <a:t>Sumdog</a:t>
            </a:r>
            <a:r>
              <a:rPr lang="en-GB" dirty="0"/>
              <a:t> login now, so please look in your child’s learning journal.  You can download an app for </a:t>
            </a:r>
            <a:r>
              <a:rPr lang="en-GB" dirty="0" err="1"/>
              <a:t>Sumdog</a:t>
            </a:r>
            <a:r>
              <a:rPr lang="en-GB" dirty="0"/>
              <a:t> or play it on the internet. </a:t>
            </a:r>
          </a:p>
          <a:p>
            <a:r>
              <a:rPr lang="en-GB" dirty="0"/>
              <a:t>It is important to log out, especially if you have several </a:t>
            </a:r>
            <a:r>
              <a:rPr lang="en-GB" dirty="0" err="1"/>
              <a:t>Sumdog</a:t>
            </a:r>
            <a:r>
              <a:rPr lang="en-GB" dirty="0"/>
              <a:t> accounts, and not to help your child with the answers, as the programme will tailor the questions to suit the learner’s ability.</a:t>
            </a:r>
          </a:p>
          <a:p>
            <a:r>
              <a:rPr lang="en-GB" dirty="0"/>
              <a:t>For those children returning to nursery, the login details may have changed and your child has been issued with new login details.</a:t>
            </a:r>
          </a:p>
          <a:p>
            <a:endParaRPr lang="en-GB" dirty="0"/>
          </a:p>
        </p:txBody>
      </p:sp>
      <p:sp>
        <p:nvSpPr>
          <p:cNvPr id="4" name="AutoShape 2" descr="Image result for sumdo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Image result for sumdo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Image result for sumdo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123195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Home Links/ Partnerships  </a:t>
            </a:r>
            <a:endParaRPr lang="en-GB" dirty="0"/>
          </a:p>
        </p:txBody>
      </p:sp>
      <p:sp>
        <p:nvSpPr>
          <p:cNvPr id="3" name="Content Placeholder 2"/>
          <p:cNvSpPr>
            <a:spLocks noGrp="1"/>
          </p:cNvSpPr>
          <p:nvPr>
            <p:ph idx="1"/>
          </p:nvPr>
        </p:nvSpPr>
        <p:spPr>
          <a:xfrm>
            <a:off x="1103312" y="1345474"/>
            <a:ext cx="8946541" cy="4902925"/>
          </a:xfrm>
        </p:spPr>
        <p:txBody>
          <a:bodyPr/>
          <a:lstStyle/>
          <a:p>
            <a:r>
              <a:rPr lang="en-GB" b="1" dirty="0" smtClean="0"/>
              <a:t>MATHS &amp; LITERACY PACKS </a:t>
            </a:r>
          </a:p>
          <a:p>
            <a:r>
              <a:rPr lang="en-GB" dirty="0" smtClean="0"/>
              <a:t>Maths &amp; Literacy </a:t>
            </a:r>
            <a:r>
              <a:rPr lang="en-GB" dirty="0" smtClean="0"/>
              <a:t>Home Learning Packs are available to play at home with you </a:t>
            </a:r>
            <a:r>
              <a:rPr lang="en-GB" dirty="0" smtClean="0"/>
              <a:t>child, they are designed </a:t>
            </a:r>
            <a:r>
              <a:rPr lang="en-GB" dirty="0" smtClean="0"/>
              <a:t>to make </a:t>
            </a:r>
            <a:r>
              <a:rPr lang="en-GB" dirty="0" smtClean="0"/>
              <a:t>maths &amp; literacy  fun and engaging. </a:t>
            </a:r>
            <a:endParaRPr lang="en-GB" dirty="0" smtClean="0"/>
          </a:p>
          <a:p>
            <a:r>
              <a:rPr lang="en-GB" b="1" dirty="0" smtClean="0"/>
              <a:t>STAY &amp; PLAY </a:t>
            </a:r>
          </a:p>
          <a:p>
            <a:r>
              <a:rPr lang="en-GB" dirty="0" smtClean="0"/>
              <a:t>This is a fun, engaging way to get involved with your child’s learning at nursery.  </a:t>
            </a:r>
          </a:p>
          <a:p>
            <a:r>
              <a:rPr lang="en-GB" b="1" dirty="0" smtClean="0"/>
              <a:t>BUTTONS BEAR</a:t>
            </a:r>
          </a:p>
          <a:p>
            <a:r>
              <a:rPr lang="en-GB" dirty="0" smtClean="0"/>
              <a:t>Buttons Bear will get the opportunity to visit every child at home throughout the nursery session.  This is a great opportunity for children to develop new skills and share experiences. </a:t>
            </a:r>
          </a:p>
          <a:p>
            <a:endParaRPr lang="en-GB" b="1" dirty="0" smtClean="0"/>
          </a:p>
        </p:txBody>
      </p:sp>
      <p:sp>
        <p:nvSpPr>
          <p:cNvPr id="4" name="AutoShape 2" descr="Toddler Jellycat Medium Bartholomew Bear | JoJo Maman Bebe UK"/>
          <p:cNvSpPr>
            <a:spLocks noChangeAspect="1" noChangeArrowheads="1"/>
          </p:cNvSpPr>
          <p:nvPr/>
        </p:nvSpPr>
        <p:spPr bwMode="auto">
          <a:xfrm>
            <a:off x="10354654" y="5420314"/>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100" name="Picture 4" descr="https://encrypted-tbn0.gstatic.com/images?q=tbn:ANd9GcSZ35jCltLn1f64ZaZer4_LfK7XZXJ0ofwbHNyejMC6SXAcz0Wo6ZFO-PHM0WE:https://cdn.shopify.com/s/files/1/0748/9103/products/jellycat_23_Bumbly_Bear_small_BUM6BR.jpg%3Fv%3D1673451290&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8434" y="4914898"/>
            <a:ext cx="1181100"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7594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322</TotalTime>
  <Words>1223</Words>
  <Application>Microsoft Office PowerPoint</Application>
  <PresentationFormat>Widescreen</PresentationFormat>
  <Paragraphs>99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Ion</vt:lpstr>
      <vt:lpstr>Our Curriculum </vt:lpstr>
      <vt:lpstr>Nurture Approach </vt:lpstr>
      <vt:lpstr>Realising the Ambition</vt:lpstr>
      <vt:lpstr>PowerPoint Presentation</vt:lpstr>
      <vt:lpstr>Curriculum for Excellence</vt:lpstr>
      <vt:lpstr>The Curriculum</vt:lpstr>
      <vt:lpstr>Responsive Planning </vt:lpstr>
      <vt:lpstr>Sumdog  </vt:lpstr>
      <vt:lpstr>Home Links/ Partnerships  </vt:lpstr>
      <vt:lpstr>Word Aware</vt:lpstr>
      <vt:lpstr>Talk for Writing </vt:lpstr>
      <vt:lpstr>Makaton</vt:lpstr>
      <vt:lpstr>How Makaton Works?</vt:lpstr>
      <vt:lpstr>LCFE Validated -Language and Communication Friendly Establishment</vt:lpstr>
      <vt:lpstr>LCFE</vt:lpstr>
      <vt:lpstr>RSHP (Relationships, Sexual Health, and Parenthood)</vt:lpstr>
      <vt:lpstr>PAThS: Promoting Alternative Thinking Strategies</vt:lpstr>
    </vt:vector>
  </TitlesOfParts>
  <Company>East Dunbartonshire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Meadowburn EYC Curricular Evening</dc:title>
  <dc:creator>108CRiddell</dc:creator>
  <cp:lastModifiedBy>108LMartin</cp:lastModifiedBy>
  <cp:revision>65</cp:revision>
  <dcterms:created xsi:type="dcterms:W3CDTF">2023-02-07T08:00:15Z</dcterms:created>
  <dcterms:modified xsi:type="dcterms:W3CDTF">2023-02-23T12:09:47Z</dcterms:modified>
</cp:coreProperties>
</file>